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Margin and Service Life Allowance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6 March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FA456-A004-36ED-8CEE-F39781097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of SLA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4AB28-9971-6A55-FA58-68044928D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Customer should maintain the EPLA</a:t>
            </a:r>
          </a:p>
          <a:p>
            <a:pPr lvl="1"/>
            <a:r>
              <a:rPr lang="en-US" dirty="0"/>
              <a:t>Periodic update and validation of EPLA based on measured data</a:t>
            </a:r>
          </a:p>
          <a:p>
            <a:pPr lvl="2"/>
            <a:r>
              <a:rPr lang="en-US" dirty="0"/>
              <a:t>Instrument 50 to 100 largest loads</a:t>
            </a:r>
          </a:p>
          <a:p>
            <a:pPr lvl="2"/>
            <a:r>
              <a:rPr lang="en-US" dirty="0"/>
              <a:t>Instrument load centers / switchboards</a:t>
            </a:r>
          </a:p>
          <a:p>
            <a:pPr lvl="2"/>
            <a:r>
              <a:rPr lang="en-US" dirty="0"/>
              <a:t>Validate models based on measurements in various operational conditions</a:t>
            </a:r>
          </a:p>
          <a:p>
            <a:pPr lvl="1"/>
            <a:r>
              <a:rPr lang="en-US" dirty="0"/>
              <a:t>Updated EPLA becomes the basis for modernization planning</a:t>
            </a:r>
          </a:p>
          <a:p>
            <a:r>
              <a:rPr lang="en-US" dirty="0"/>
              <a:t>Reality is that the EPLA is typically not updated or validated</a:t>
            </a:r>
          </a:p>
          <a:p>
            <a:pPr lvl="1"/>
            <a:r>
              <a:rPr lang="en-US" dirty="0"/>
              <a:t>Modernization planning based on questionable load models</a:t>
            </a:r>
          </a:p>
          <a:p>
            <a:pPr lvl="1"/>
            <a:r>
              <a:rPr lang="en-US" dirty="0"/>
              <a:t>May result in increased costs and lost operational capability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49459-3C77-4E60-5FAB-0BEB22A3E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D1D16-8DA6-1B3A-DB8D-2CE66A397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81127-06AD-FD6B-D3FF-90609F5A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50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156445"/>
              </p:ext>
            </p:extLst>
          </p:nvPr>
        </p:nvGraphicFramePr>
        <p:xfrm>
          <a:off x="838200" y="1690688"/>
          <a:ext cx="10515600" cy="2286000"/>
        </p:xfrm>
        <a:graphic>
          <a:graphicData uri="http://schemas.openxmlformats.org/drawingml/2006/table">
            <a:tbl>
              <a:tblPr/>
              <a:tblGrid>
                <a:gridCol w="7719659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95941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margin and what is it used for?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service life allowance and what is it used for?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Who controls margin and who controls service life allowance?	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Remember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are margins and service life allowance applied in new designs?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975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are margins and service life allowance applied in conversions and modified repeat designs?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39994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4C7C3-57B9-CAB0-130A-4AB6E7604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51F05-327E-98AE-737F-E3284EB22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Margin and Service Life Allowance (SLA)</a:t>
            </a:r>
          </a:p>
          <a:p>
            <a:pPr lvl="1"/>
            <a:r>
              <a:rPr lang="en-US" dirty="0"/>
              <a:t>Extra capacity required of power system components beyond the maximum estimated operating load.</a:t>
            </a:r>
          </a:p>
          <a:p>
            <a:r>
              <a:rPr lang="en-US" dirty="0"/>
              <a:t>Margin (Acquisition Margin)</a:t>
            </a:r>
          </a:p>
          <a:p>
            <a:pPr lvl="1"/>
            <a:r>
              <a:rPr lang="en-US" dirty="0"/>
              <a:t>Employed during design and construction</a:t>
            </a:r>
          </a:p>
          <a:p>
            <a:pPr lvl="1"/>
            <a:r>
              <a:rPr lang="en-US" dirty="0"/>
              <a:t>Accounts for uncertainty due to</a:t>
            </a:r>
          </a:p>
          <a:p>
            <a:pPr lvl="2"/>
            <a:r>
              <a:rPr lang="en-US" dirty="0"/>
              <a:t>Modeling individual loads</a:t>
            </a:r>
          </a:p>
          <a:p>
            <a:pPr lvl="2"/>
            <a:r>
              <a:rPr lang="en-US" dirty="0"/>
              <a:t>Possible omission of loads in the Load List</a:t>
            </a:r>
          </a:p>
          <a:p>
            <a:pPr lvl="1"/>
            <a:r>
              <a:rPr lang="en-US" dirty="0"/>
              <a:t>Controlled by the Ship Design Manager (SDM)</a:t>
            </a:r>
          </a:p>
          <a:p>
            <a:r>
              <a:rPr lang="en-US" dirty="0"/>
              <a:t>Service Life Allowance (SLA) (Service Life Margin)</a:t>
            </a:r>
          </a:p>
          <a:p>
            <a:pPr lvl="1"/>
            <a:r>
              <a:rPr lang="en-US" dirty="0"/>
              <a:t>Employed when in-service</a:t>
            </a:r>
          </a:p>
          <a:p>
            <a:pPr lvl="1"/>
            <a:r>
              <a:rPr lang="en-US" dirty="0"/>
              <a:t>Accounts for</a:t>
            </a:r>
          </a:p>
          <a:p>
            <a:pPr lvl="2"/>
            <a:r>
              <a:rPr lang="en-US" dirty="0"/>
              <a:t>Increased energy use as equipment degrades with time</a:t>
            </a:r>
          </a:p>
          <a:p>
            <a:pPr lvl="2"/>
            <a:r>
              <a:rPr lang="en-US" dirty="0"/>
              <a:t>Increased energy use of other systems due growth in their loads</a:t>
            </a:r>
          </a:p>
          <a:p>
            <a:pPr lvl="2"/>
            <a:r>
              <a:rPr lang="en-US" dirty="0"/>
              <a:t>Installation of replacement or additional equipment to keep the ship operationally relevant</a:t>
            </a:r>
          </a:p>
          <a:p>
            <a:pPr lvl="1"/>
            <a:r>
              <a:rPr lang="en-US" dirty="0"/>
              <a:t>Controlled by the customer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8EE05-1AD8-0CAF-BE42-DC5B544AE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89F1C-2773-FC6E-7731-0935E1215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4B14-0938-195E-9C7B-921FC674B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08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6772E-BE99-0517-F04F-BF520BE13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 and Service Life Allowance policy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4AF1E-37B4-C723-A11F-2C40D9742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Typically documented in the electrical power system concept of operations.</a:t>
            </a:r>
          </a:p>
          <a:p>
            <a:r>
              <a:rPr lang="en-US" dirty="0"/>
              <a:t>Specifies margin</a:t>
            </a:r>
          </a:p>
          <a:p>
            <a:pPr lvl="1"/>
            <a:r>
              <a:rPr lang="en-US" dirty="0"/>
              <a:t>Usually allocates to different stages.</a:t>
            </a:r>
          </a:p>
          <a:p>
            <a:pPr lvl="2"/>
            <a:r>
              <a:rPr lang="en-US" dirty="0"/>
              <a:t>Preliminary and contract design (Design Margin)</a:t>
            </a:r>
          </a:p>
          <a:p>
            <a:pPr lvl="2"/>
            <a:r>
              <a:rPr lang="en-US" dirty="0"/>
              <a:t>Detail design and construction (Build Margin)</a:t>
            </a:r>
          </a:p>
          <a:p>
            <a:pPr lvl="1"/>
            <a:r>
              <a:rPr lang="en-US" dirty="0"/>
              <a:t>Values typically a percentage of maximum estimated operating load.</a:t>
            </a:r>
          </a:p>
          <a:p>
            <a:r>
              <a:rPr lang="en-US" dirty="0"/>
              <a:t>Specifies SLA</a:t>
            </a:r>
          </a:p>
          <a:p>
            <a:pPr lvl="1"/>
            <a:r>
              <a:rPr lang="en-US" dirty="0"/>
              <a:t>Values typically a percentage of maximum estimated operating load.</a:t>
            </a:r>
          </a:p>
          <a:p>
            <a:pPr lvl="1"/>
            <a:r>
              <a:rPr lang="en-US" dirty="0"/>
              <a:t>For conversion designs, may be specified as a percentage of maximum estimated operating load per year of remaining service life.</a:t>
            </a:r>
          </a:p>
          <a:p>
            <a:pPr lvl="1"/>
            <a:r>
              <a:rPr lang="en-US" dirty="0"/>
              <a:t>May have a component that is a fixed value for equipment anticipated to be installed while the ship is in-service.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04020-011B-392C-817D-195461849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7BA68-FD9B-A733-5DA8-8F9F7831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1451B-C83A-23D7-54F0-A706EF2B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28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C98-A0DD-3A64-8AC6-92727477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for establishing margins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1BF30-9157-C6E1-5D9C-CA9362FFD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286"/>
            <a:ext cx="10515600" cy="495906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completeness of the load list </a:t>
            </a:r>
          </a:p>
          <a:p>
            <a:pPr lvl="1"/>
            <a:r>
              <a:rPr lang="en-US" dirty="0"/>
              <a:t>Probability that additional loads will be added to the load list, or loads on the load list will be replaced with other loads.</a:t>
            </a:r>
          </a:p>
          <a:p>
            <a:r>
              <a:rPr lang="en-US" dirty="0"/>
              <a:t>The accuracy of the connected load (validated?)</a:t>
            </a:r>
          </a:p>
          <a:p>
            <a:r>
              <a:rPr lang="en-US" dirty="0"/>
              <a:t>The accuracy of load models (validated?)</a:t>
            </a:r>
          </a:p>
          <a:p>
            <a:r>
              <a:rPr lang="en-US" dirty="0"/>
              <a:t>If a power system component is discovered to be undersized, how difficult is it to replace it with a component having a higher rating? </a:t>
            </a:r>
          </a:p>
          <a:p>
            <a:r>
              <a:rPr lang="en-US" dirty="0"/>
              <a:t>Are specific load equipment specified, or is the shipbuilder allowed to choose equipment during detail design based on performance requirements? </a:t>
            </a:r>
          </a:p>
          <a:p>
            <a:r>
              <a:rPr lang="en-US" dirty="0"/>
              <a:t>The type of load models employed. </a:t>
            </a:r>
          </a:p>
          <a:p>
            <a:pPr lvl="1"/>
            <a:r>
              <a:rPr lang="en-US" dirty="0"/>
              <a:t>Most margins are specified based on load factor analysis.</a:t>
            </a:r>
          </a:p>
          <a:p>
            <a:pPr lvl="1"/>
            <a:r>
              <a:rPr lang="en-US" dirty="0"/>
              <a:t>Smaller margins may be warranted with stochastic load analysis or modeling and simulation load analysis.</a:t>
            </a:r>
          </a:p>
          <a:p>
            <a:r>
              <a:rPr lang="en-US" dirty="0"/>
              <a:t>The overall design method employed. </a:t>
            </a:r>
          </a:p>
          <a:p>
            <a:pPr lvl="1"/>
            <a:r>
              <a:rPr lang="en-US" dirty="0"/>
              <a:t>Most margins are specified based on a point-based design method using the design spiral.</a:t>
            </a:r>
          </a:p>
          <a:p>
            <a:pPr lvl="1"/>
            <a:r>
              <a:rPr lang="en-US" dirty="0"/>
              <a:t>Smaller margins may be warranted If set-based design is employed. </a:t>
            </a:r>
          </a:p>
          <a:p>
            <a:r>
              <a:rPr lang="en-US" dirty="0"/>
              <a:t>Whether the design is a clean-sheet design, a modified repeat design, or a conversion design.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7C1CB-EB72-143F-6131-D9F9FA49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43939-9952-3EE8-0867-AE43E22E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B0226-6B40-58D7-CC52-905E4C7E1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2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5ABB1-1DD8-8041-5788-CAA3A6B7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EC39D-C68B-8872-E63B-6AC978DA7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24" y="1620944"/>
            <a:ext cx="11106364" cy="491796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New Design</a:t>
            </a:r>
          </a:p>
          <a:p>
            <a:pPr lvl="1"/>
            <a:r>
              <a:rPr lang="en-US" dirty="0"/>
              <a:t>Preliminary and contract design (Design margin)</a:t>
            </a:r>
          </a:p>
          <a:p>
            <a:pPr lvl="2"/>
            <a:r>
              <a:rPr lang="en-US" dirty="0"/>
              <a:t>Usually on the order of 10% of the maximum estimated operating load</a:t>
            </a:r>
          </a:p>
          <a:p>
            <a:pPr lvl="1"/>
            <a:r>
              <a:rPr lang="en-US" dirty="0"/>
              <a:t>Detail design and construction (Build margin)</a:t>
            </a:r>
          </a:p>
          <a:p>
            <a:pPr lvl="2"/>
            <a:r>
              <a:rPr lang="en-US" dirty="0"/>
              <a:t>Usually on the order of  10% of the maximum estimated operating load</a:t>
            </a:r>
          </a:p>
          <a:p>
            <a:pPr lvl="1"/>
            <a:r>
              <a:rPr lang="en-US" dirty="0"/>
              <a:t>At the conclusion of construction contract, unused margin converted to SLA</a:t>
            </a:r>
          </a:p>
          <a:p>
            <a:r>
              <a:rPr lang="en-US" dirty="0"/>
              <a:t>Modified Repeat and Conversion design.</a:t>
            </a:r>
          </a:p>
          <a:p>
            <a:pPr lvl="1"/>
            <a:r>
              <a:rPr lang="en-US" dirty="0"/>
              <a:t>If changes are extensive use new design guidance</a:t>
            </a:r>
          </a:p>
          <a:p>
            <a:pPr lvl="1"/>
            <a:r>
              <a:rPr lang="en-US" dirty="0"/>
              <a:t>Otherwise</a:t>
            </a:r>
          </a:p>
          <a:p>
            <a:pPr lvl="2"/>
            <a:r>
              <a:rPr lang="en-US" dirty="0"/>
              <a:t>Margin should be a percentage of the sum of the loads removed and added.</a:t>
            </a:r>
          </a:p>
          <a:p>
            <a:pPr lvl="3"/>
            <a:r>
              <a:rPr lang="en-US" dirty="0"/>
              <a:t>If validated models of loads removed used, may not need to margin the loads removed.</a:t>
            </a:r>
          </a:p>
          <a:p>
            <a:pPr lvl="2"/>
            <a:r>
              <a:rPr lang="en-US" dirty="0"/>
              <a:t>Typically, 10% for design margin and 10% for build margin</a:t>
            </a:r>
          </a:p>
          <a:p>
            <a:pPr lvl="1"/>
            <a:r>
              <a:rPr lang="en-US" dirty="0"/>
              <a:t>Example</a:t>
            </a:r>
          </a:p>
          <a:p>
            <a:pPr lvl="2"/>
            <a:r>
              <a:rPr lang="en-US" dirty="0"/>
              <a:t>100 kW of non-validated load removed, 150 kW of load is added with 10% design margin and 10% build margin</a:t>
            </a:r>
          </a:p>
          <a:p>
            <a:pPr lvl="2"/>
            <a:r>
              <a:rPr lang="en-US" dirty="0"/>
              <a:t>10% of (100 kW + 150 kW) = 25 kW for design margin and 25 kW for build margin</a:t>
            </a:r>
          </a:p>
          <a:p>
            <a:pPr lvl="2"/>
            <a:r>
              <a:rPr lang="en-US" dirty="0"/>
              <a:t>Total load added to the maximum estimated operating load is 150 kW – 100 kW + 25 kW + 25 kW = 100 kW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7F127-4B08-FE82-63A9-E1E65C7BC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5DB86-B4E2-CBE9-FA61-5B91F0C3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21580-3CA1-AC34-545F-45B110D3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89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23603-61F2-3C40-3DF2-7F9DE4C0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for establishing SLA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31853-E21A-DA3D-D5A2-A5C0DC749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The degree to which equipment aging results in increased load.</a:t>
            </a:r>
          </a:p>
          <a:p>
            <a:pPr lvl="0"/>
            <a:r>
              <a:rPr lang="en-US" dirty="0"/>
              <a:t>Whether installation of specific additional equipment is planned while the ship is in-service.</a:t>
            </a:r>
          </a:p>
          <a:p>
            <a:pPr lvl="0"/>
            <a:r>
              <a:rPr lang="en-US" dirty="0"/>
              <a:t>The probability that new regulations will require the installation of additional equipment that has not been specifically identified. </a:t>
            </a:r>
          </a:p>
          <a:p>
            <a:pPr lvl="1"/>
            <a:r>
              <a:rPr lang="en-US" dirty="0"/>
              <a:t>IMO MARPOL and SOLAS may be sources of new regulations</a:t>
            </a:r>
          </a:p>
          <a:p>
            <a:pPr lvl="0"/>
            <a:r>
              <a:rPr lang="en-US" dirty="0"/>
              <a:t>The probability that equipment related to the function of the ship will require replacement during the service life of the ship.</a:t>
            </a:r>
          </a:p>
          <a:p>
            <a:pPr lvl="0"/>
            <a:r>
              <a:rPr lang="en-US" dirty="0"/>
              <a:t>If power system equipment is discovered to be undersized, how difficult is it to replace the equipment with equipment having a higher rating?</a:t>
            </a:r>
          </a:p>
          <a:p>
            <a:pPr lvl="0"/>
            <a:r>
              <a:rPr lang="en-US" dirty="0"/>
              <a:t>If the design is severely weight or volume constrained, the impact of adding additional capacity on the overall ship design.  </a:t>
            </a:r>
          </a:p>
          <a:p>
            <a:pPr lvl="1"/>
            <a:r>
              <a:rPr lang="en-US" dirty="0"/>
              <a:t>High speed craft may have less SLA than a comparable low speed displacement vessel.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3A40C-0F1F-96ED-A7C8-3E11EB331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7C621-9916-F36C-22D0-24654E06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F3824-489A-7693-D6A8-C5BBE5E9D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25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8D382-5086-0D57-108A-01D46B957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Life Allowance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2D69F-553F-C986-28A0-D66D2F81B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SLA may be split into</a:t>
            </a:r>
          </a:p>
          <a:p>
            <a:pPr lvl="1"/>
            <a:r>
              <a:rPr lang="en-US" dirty="0"/>
              <a:t>In-Service Growth Margin </a:t>
            </a:r>
          </a:p>
          <a:p>
            <a:pPr lvl="2"/>
            <a:r>
              <a:rPr lang="en-US" dirty="0"/>
              <a:t>Increase in load due to equipment degradation</a:t>
            </a:r>
          </a:p>
          <a:p>
            <a:pPr lvl="1"/>
            <a:r>
              <a:rPr lang="en-US" dirty="0"/>
              <a:t>Capability Upgrade Margin</a:t>
            </a:r>
          </a:p>
          <a:p>
            <a:pPr lvl="2"/>
            <a:r>
              <a:rPr lang="en-US" dirty="0"/>
              <a:t>Increase in load due to addition, modification, or modernization of systems</a:t>
            </a:r>
          </a:p>
          <a:p>
            <a:r>
              <a:rPr lang="en-US" dirty="0"/>
              <a:t>SLA value should depend on expected growth in load</a:t>
            </a:r>
          </a:p>
          <a:p>
            <a:pPr lvl="1"/>
            <a:r>
              <a:rPr lang="en-US" dirty="0"/>
              <a:t>Some commercial ships may not have any SLA.</a:t>
            </a:r>
          </a:p>
          <a:p>
            <a:pPr lvl="1"/>
            <a:r>
              <a:rPr lang="en-US" dirty="0"/>
              <a:t>An SLA of 30% of maximum estimated operating load may be appropriate for ships expecting a considerable growth in load.</a:t>
            </a:r>
          </a:p>
          <a:p>
            <a:pPr lvl="1"/>
            <a:r>
              <a:rPr lang="en-US" dirty="0"/>
              <a:t>Internationally, naval ships typically have an SLA between 10% and 20%</a:t>
            </a:r>
          </a:p>
          <a:p>
            <a:pPr lvl="1"/>
            <a:r>
              <a:rPr lang="en-US" dirty="0"/>
              <a:t>Conversions may specify a % of maximum estimated operating load per remaining years of service life.</a:t>
            </a:r>
          </a:p>
          <a:p>
            <a:pPr lvl="2"/>
            <a:r>
              <a:rPr lang="en-US" dirty="0"/>
              <a:t>Typically established as between 0.5% and 1.0% per year.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F7FA6-ED2C-B5B4-47E6-E6895A29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2A3D1-50C7-D4C8-C822-F535DF64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C1B26-71A1-290F-00BC-17C87729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2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70927-5E57-AD3A-C768-378AF1FA6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of margin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5129E-D411-4B63-E05B-2AAFD22A8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Usually the responsibility of:</a:t>
            </a:r>
          </a:p>
          <a:p>
            <a:pPr lvl="1"/>
            <a:r>
              <a:rPr lang="en-US" dirty="0"/>
              <a:t>Design Margin: Ship design manager</a:t>
            </a:r>
          </a:p>
          <a:p>
            <a:pPr lvl="1"/>
            <a:r>
              <a:rPr lang="en-US" dirty="0"/>
              <a:t>Build Margin: Shipbuilder</a:t>
            </a:r>
          </a:p>
          <a:p>
            <a:r>
              <a:rPr lang="en-US" dirty="0"/>
              <a:t>Design margin typically not consumed until the power distribution system is placed under configuration control</a:t>
            </a:r>
          </a:p>
          <a:p>
            <a:pPr lvl="1"/>
            <a:r>
              <a:rPr lang="en-US" dirty="0"/>
              <a:t>Typically, during preliminary design.</a:t>
            </a:r>
          </a:p>
          <a:p>
            <a:pPr lvl="1"/>
            <a:r>
              <a:rPr lang="en-US" dirty="0"/>
              <a:t>Ratings of generators sets and other power system components adjusted to provide necessary margin and service life allowance prior to establishing configuration control.</a:t>
            </a:r>
          </a:p>
          <a:p>
            <a:pPr lvl="1"/>
            <a:r>
              <a:rPr lang="en-US" dirty="0"/>
              <a:t>Configuration management should typically not be established until load models shift from parametric equations to specific loads based on system design.</a:t>
            </a:r>
          </a:p>
          <a:p>
            <a:pPr lvl="1"/>
            <a:r>
              <a:rPr lang="en-US" dirty="0"/>
              <a:t>Set-based design enables placing the power distribution system design under configuration control later than point-based design using a design spiral.</a:t>
            </a:r>
          </a:p>
          <a:p>
            <a:r>
              <a:rPr lang="en-US" dirty="0"/>
              <a:t>Consumption of margin often used as a measure of design convergence.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F04E5-E8B8-B799-4002-7A48358B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3/6/2026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AD1D5-0D79-807D-8699-B1702401D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51385-C51F-D0D4-D449-40E456916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108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9679</TotalTime>
  <Words>1300</Words>
  <Application>Microsoft Office PowerPoint</Application>
  <PresentationFormat>Widescreen</PresentationFormat>
  <Paragraphs>141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1_Office Theme</vt:lpstr>
      <vt:lpstr>Margin and Service Life Allowance  Revision of 6 March 2026</vt:lpstr>
      <vt:lpstr>Essential Questions</vt:lpstr>
      <vt:lpstr>Introduction</vt:lpstr>
      <vt:lpstr>Margin and Service Life Allowance policy </vt:lpstr>
      <vt:lpstr>Considerations for establishing margins</vt:lpstr>
      <vt:lpstr>Margin</vt:lpstr>
      <vt:lpstr>Considerations for establishing SLA</vt:lpstr>
      <vt:lpstr>Service Life Allowance</vt:lpstr>
      <vt:lpstr>Management of margin</vt:lpstr>
      <vt:lpstr>Management of SLA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Margin and SLA</dc:title>
  <dc:creator>Norbert Doerry</dc:creator>
  <cp:lastModifiedBy>Norbert Doerry</cp:lastModifiedBy>
  <cp:revision>161</cp:revision>
  <dcterms:created xsi:type="dcterms:W3CDTF">2025-04-03T12:58:23Z</dcterms:created>
  <dcterms:modified xsi:type="dcterms:W3CDTF">2026-03-05T11:42:54Z</dcterms:modified>
</cp:coreProperties>
</file>